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0.xml" ContentType="application/vnd.openxmlformats-officedocument.presentationml.notesSlide+xml"/>
  <Override PartName="/ppt/tags/tag81.xml" ContentType="application/vnd.openxmlformats-officedocument.presentationml.tags+xml"/>
  <Override PartName="/ppt/notesSlides/notesSlide21.xml" ContentType="application/vnd.openxmlformats-officedocument.presentationml.notesSlide+xml"/>
  <Override PartName="/ppt/tags/tag82.xml" ContentType="application/vnd.openxmlformats-officedocument.presentationml.tags+xml"/>
  <Override PartName="/ppt/notesSlides/notesSlide22.xml" ContentType="application/vnd.openxmlformats-officedocument.presentationml.notesSlide+xml"/>
  <Override PartName="/ppt/tags/tag83.xml" ContentType="application/vnd.openxmlformats-officedocument.presentationml.tags+xml"/>
  <Override PartName="/ppt/notesSlides/notesSlide2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6.xml" ContentType="application/vnd.openxmlformats-officedocument.presentationml.notesSlide+xml"/>
  <Override PartName="/ppt/tags/tag95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6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7.xml" ContentType="application/vnd.openxmlformats-officedocument.presentationml.tags+xml"/>
  <Override PartName="/ppt/notesSlides/notesSlide2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3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6" r:id="rId2"/>
    <p:sldId id="415" r:id="rId3"/>
    <p:sldId id="416" r:id="rId4"/>
    <p:sldId id="382" r:id="rId5"/>
    <p:sldId id="417" r:id="rId6"/>
    <p:sldId id="418" r:id="rId7"/>
    <p:sldId id="419" r:id="rId8"/>
    <p:sldId id="422" r:id="rId9"/>
    <p:sldId id="420" r:id="rId10"/>
    <p:sldId id="414" r:id="rId11"/>
    <p:sldId id="421" r:id="rId12"/>
    <p:sldId id="423" r:id="rId13"/>
    <p:sldId id="383" r:id="rId14"/>
    <p:sldId id="384" r:id="rId15"/>
    <p:sldId id="387" r:id="rId16"/>
    <p:sldId id="385" r:id="rId17"/>
    <p:sldId id="386" r:id="rId18"/>
    <p:sldId id="407" r:id="rId19"/>
    <p:sldId id="408" r:id="rId20"/>
    <p:sldId id="409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391" r:id="rId29"/>
    <p:sldId id="437" r:id="rId30"/>
    <p:sldId id="392" r:id="rId31"/>
    <p:sldId id="369" r:id="rId32"/>
    <p:sldId id="431" r:id="rId33"/>
    <p:sldId id="432" r:id="rId34"/>
    <p:sldId id="311" r:id="rId35"/>
    <p:sldId id="312" r:id="rId36"/>
    <p:sldId id="394" r:id="rId37"/>
    <p:sldId id="406" r:id="rId38"/>
    <p:sldId id="436" r:id="rId39"/>
    <p:sldId id="411" r:id="rId40"/>
    <p:sldId id="381" r:id="rId41"/>
    <p:sldId id="404" r:id="rId42"/>
    <p:sldId id="405" r:id="rId43"/>
    <p:sldId id="433" r:id="rId44"/>
    <p:sldId id="434" r:id="rId45"/>
    <p:sldId id="435" r:id="rId46"/>
    <p:sldId id="388" r:id="rId4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uliot, Helene" initials="HP" lastIdx="1" clrIdx="0">
    <p:extLst>
      <p:ext uri="{19B8F6BF-5375-455C-9EA6-DF929625EA0E}">
        <p15:presenceInfo xmlns:p15="http://schemas.microsoft.com/office/powerpoint/2012/main" userId="Pouliot, Hele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33212" autoAdjust="0"/>
  </p:normalViewPr>
  <p:slideViewPr>
    <p:cSldViewPr snapToGrid="0">
      <p:cViewPr varScale="1">
        <p:scale>
          <a:sx n="24" d="100"/>
          <a:sy n="24" d="100"/>
        </p:scale>
        <p:origin x="234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-satj.lan\NCR\groups\TDM\FCJADMIN\COVID%2019%20Contingency%20Plan\LISTS%20OF%20HEARINGS\Stats%20sl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-satj.lan\NCR\groups\TDM\FCJADMIN\COVID%2019%20Contingency%20Plan\LISTS%20OF%20HEARINGS\Stats%20sli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In person / en personne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JR / CJ IMM</c:v>
                </c:pt>
                <c:pt idx="1">
                  <c:v>JR / CJ T</c:v>
                </c:pt>
                <c:pt idx="2">
                  <c:v>Motions / Requêtes</c:v>
                </c:pt>
                <c:pt idx="3">
                  <c:v>Trials / Procès</c:v>
                </c:pt>
                <c:pt idx="4">
                  <c:v>Others / Autres (CH, CMC/TMC, DRC/MED, PHC/PTC)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13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02-48EE-B804-783AE5950093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Videoconference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02-48EE-B804-783AE595009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02-48EE-B804-783AE595009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02-48EE-B804-783AE595009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02-48EE-B804-783AE595009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02-48EE-B804-783AE5950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JR / CJ IMM</c:v>
                </c:pt>
                <c:pt idx="1">
                  <c:v>JR / CJ T</c:v>
                </c:pt>
                <c:pt idx="2">
                  <c:v>Motions / Requêtes</c:v>
                </c:pt>
                <c:pt idx="3">
                  <c:v>Trials / Procès</c:v>
                </c:pt>
                <c:pt idx="4">
                  <c:v>Others / Autres (CH, CMC/TMC, DRC/MED, PHC/PTC)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64</c:v>
                </c:pt>
                <c:pt idx="1">
                  <c:v>53</c:v>
                </c:pt>
                <c:pt idx="2">
                  <c:v>26</c:v>
                </c:pt>
                <c:pt idx="3">
                  <c:v>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02-48EE-B804-783AE5950093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Teleconference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02-48EE-B804-783AE595009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02-48EE-B804-783AE5950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JR / CJ IMM</c:v>
                </c:pt>
                <c:pt idx="1">
                  <c:v>JR / CJ T</c:v>
                </c:pt>
                <c:pt idx="2">
                  <c:v>Motions / Requêtes</c:v>
                </c:pt>
                <c:pt idx="3">
                  <c:v>Trials / Procès</c:v>
                </c:pt>
                <c:pt idx="4">
                  <c:v>Others / Autres (CH, CMC/TMC, DRC/MED, PHC/PTC)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02-48EE-B804-783AE5950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8279232"/>
        <c:axId val="558276736"/>
      </c:barChart>
      <c:catAx>
        <c:axId val="5582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276736"/>
        <c:crosses val="autoZero"/>
        <c:auto val="1"/>
        <c:lblAlgn val="ctr"/>
        <c:lblOffset val="100"/>
        <c:noMultiLvlLbl val="0"/>
      </c:catAx>
      <c:valAx>
        <c:axId val="558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27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27108500688228"/>
          <c:y val="5.9184715836389637E-2"/>
          <c:w val="0.26955192490189545"/>
          <c:h val="0.2311839297563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Trials / Procès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Sheet1!$A$29:$A$31</c:f>
              <c:strCache>
                <c:ptCount val="3"/>
                <c:pt idx="0">
                  <c:v>October / octobre</c:v>
                </c:pt>
                <c:pt idx="1">
                  <c:v>November / novembre</c:v>
                </c:pt>
                <c:pt idx="2">
                  <c:v>December / décembre</c:v>
                </c:pt>
              </c:strCache>
            </c:strRef>
          </c:cat>
          <c:val>
            <c:numRef>
              <c:f>Sheet1!$B$29:$B$31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2-4FC3-96CE-2A66B2DC4F48}"/>
            </c:ext>
          </c:extLst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JR / CJ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Sheet1!$A$29:$A$31</c:f>
              <c:strCache>
                <c:ptCount val="3"/>
                <c:pt idx="0">
                  <c:v>October / octobre</c:v>
                </c:pt>
                <c:pt idx="1">
                  <c:v>November / novembre</c:v>
                </c:pt>
                <c:pt idx="2">
                  <c:v>December / décembre</c:v>
                </c:pt>
              </c:strCache>
            </c:strRef>
          </c:cat>
          <c:val>
            <c:numRef>
              <c:f>Sheet1!$C$29:$C$31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2-4FC3-96CE-2A66B2DC4F48}"/>
            </c:ext>
          </c:extLst>
        </c:ser>
        <c:ser>
          <c:idx val="2"/>
          <c:order val="2"/>
          <c:tx>
            <c:strRef>
              <c:f>Sheet1!$D$28</c:f>
              <c:strCache>
                <c:ptCount val="1"/>
                <c:pt idx="0">
                  <c:v>Motions / Requêtes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Sheet1!$A$29:$A$31</c:f>
              <c:strCache>
                <c:ptCount val="3"/>
                <c:pt idx="0">
                  <c:v>October / octobre</c:v>
                </c:pt>
                <c:pt idx="1">
                  <c:v>November / novembre</c:v>
                </c:pt>
                <c:pt idx="2">
                  <c:v>December / décembre</c:v>
                </c:pt>
              </c:strCache>
            </c:strRef>
          </c:cat>
          <c:val>
            <c:numRef>
              <c:f>Sheet1!$D$29:$D$31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2-4FC3-96CE-2A66B2DC4F48}"/>
            </c:ext>
          </c:extLst>
        </c:ser>
        <c:ser>
          <c:idx val="3"/>
          <c:order val="3"/>
          <c:tx>
            <c:strRef>
              <c:f>Sheet1!$E$28</c:f>
              <c:strCache>
                <c:ptCount val="1"/>
                <c:pt idx="0">
                  <c:v>Others / Autres (CH, CMC/TMC, DRC/MED, PHC/PTC)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D2-4FC3-96CE-2A66B2DC4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Sheet1!$A$29:$A$31</c:f>
              <c:strCache>
                <c:ptCount val="3"/>
                <c:pt idx="0">
                  <c:v>October / octobre</c:v>
                </c:pt>
                <c:pt idx="1">
                  <c:v>November / novembre</c:v>
                </c:pt>
                <c:pt idx="2">
                  <c:v>December / décembre</c:v>
                </c:pt>
              </c:strCache>
            </c:strRef>
          </c:cat>
          <c:val>
            <c:numRef>
              <c:f>Sheet1!$E$29:$E$31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2-4FC3-96CE-2A66B2DC4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1298112"/>
        <c:axId val="681298944"/>
      </c:barChart>
      <c:catAx>
        <c:axId val="68129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298944"/>
        <c:crosses val="autoZero"/>
        <c:auto val="1"/>
        <c:lblAlgn val="ctr"/>
        <c:lblOffset val="100"/>
        <c:noMultiLvlLbl val="0"/>
      </c:catAx>
      <c:valAx>
        <c:axId val="68129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29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BFC392B-D8BB-4868-B3AE-4B3EF11DEDB8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EA9483A-41F7-43FC-B1B3-FCEA128FF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15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A45B43-0714-4AE8-9C69-02D8CE301E7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42" tIns="45269" rIns="90542" bIns="45269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54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1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10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9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37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28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0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56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99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7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64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/>
            <a:r>
              <a:rPr lang="en-CA" altLang="en-US" sz="800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34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E6260-FE6C-429F-BC10-0F52F5D2BEC5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/>
            <a:r>
              <a:rPr lang="en-CA" altLang="en-US" sz="800" b="1" u="sng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E6260-FE6C-429F-BC10-0F52F5D2BEC5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/>
            <a:r>
              <a:rPr lang="en-CA" altLang="en-US" sz="800" b="1" u="sng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64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E6260-FE6C-429F-BC10-0F52F5D2BEC5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/>
            <a:r>
              <a:rPr lang="en-CA" altLang="en-US" sz="800" b="1" u="sng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84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0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7136" indent="-294929" defTabSz="9170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1325" indent="-235298" defTabSz="9170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3532" indent="-235298" defTabSz="9170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27352" indent="-235298" defTabSz="9170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91501" indent="-235298" defTabSz="917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55650" indent="-235298" defTabSz="917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19800" indent="-235298" defTabSz="917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83949" indent="-235298" defTabSz="917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DD4B833-ABED-4D5A-BF00-D3CC74D12075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668338"/>
            <a:ext cx="6257925" cy="3519487"/>
          </a:xfrm>
          <a:ln/>
        </p:spPr>
      </p:sp>
      <p:sp>
        <p:nvSpPr>
          <p:cNvPr id="60420" name="Notes Placeholder 1"/>
          <p:cNvSpPr>
            <a:spLocks noGrp="1"/>
          </p:cNvSpPr>
          <p:nvPr>
            <p:ph type="body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US" dirty="0" smtClean="0"/>
              <a:t>Source: </a:t>
            </a:r>
            <a:r>
              <a:rPr lang="en-US" dirty="0" err="1" smtClean="0"/>
              <a:t>proceeding_segments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41325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/>
            <a:r>
              <a:rPr lang="en-CA" altLang="en-US" sz="800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00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/>
            <a:r>
              <a:rPr lang="en-CA" altLang="en-US" sz="800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79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4D86CC-9CD9-4B23-B5A6-9840155A7E0E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/>
            <a:r>
              <a:rPr lang="en-CA" altLang="en-US" sz="800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17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E6260-FE6C-429F-BC10-0F52F5D2BEC5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/>
            <a:r>
              <a:rPr lang="en-CA" altLang="en-US" sz="800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en-US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50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E6260-FE6C-429F-BC10-0F52F5D2BEC5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/>
            <a:r>
              <a:rPr lang="en-CA" altLang="en-US" sz="800" b="1" u="sng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6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82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/>
            <a:r>
              <a:rPr lang="en-CA" altLang="fr-FR" sz="800" b="1" u="sng" dirty="0" smtClean="0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fr-FR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fr-FR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fr-FR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fr-FR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fr-FR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fr-FR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fr-FR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fr-FR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fr-FR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fr-FR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fr-FR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44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/>
            <a:r>
              <a:rPr lang="en-CA" altLang="fr-FR" sz="800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fr-FR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fr-FR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fr-FR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fr-FR" sz="700" dirty="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fr-FR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fr-FR" sz="700" dirty="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fr-FR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fr-FR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fr-FR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fr-FR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700" dirty="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fr-FR" sz="800" b="1" dirty="0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700" dirty="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700" dirty="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18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79CEE3-2D73-484A-991B-CF132725A2EB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0" y="661988"/>
            <a:ext cx="6194425" cy="3484562"/>
          </a:xfrm>
          <a:ln/>
        </p:spPr>
      </p:sp>
      <p:sp>
        <p:nvSpPr>
          <p:cNvPr id="17412" name="Notes Placeholder 1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62118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sz="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7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/>
            <a:r>
              <a:rPr lang="en-CA" altLang="en-US" sz="800" b="1" u="sng" dirty="0" smtClean="0">
                <a:solidFill>
                  <a:schemeClr val="accent2"/>
                </a:solidFill>
                <a:latin typeface="Arial" panose="020B0604020202020204" pitchFamily="34" charset="0"/>
              </a:rPr>
              <a:t>Judicial Services</a:t>
            </a:r>
            <a:r>
              <a:rPr lang="en-CA" altLang="en-US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CA" altLang="en-US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Law Clerks: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Ratios were respected;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The On-line Request project is a priority.</a:t>
            </a:r>
          </a:p>
          <a:p>
            <a:pPr eaLnBrk="1" hangingPunct="1"/>
            <a:r>
              <a:rPr lang="en-CA" altLang="en-US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Judicial Assistants: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Pilot project underway to expedite the hiring of judicial assistants. A pool of pre-qualified candidates is being created;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CA" altLang="en-US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Progress in uniformity of procedures, training and updating of reference manual.</a:t>
            </a:r>
            <a:r>
              <a:rPr lang="fr-CA" altLang="en-US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_______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en-US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Auxiliaires juridiques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Ratios respectés;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Projet de demande en ligne est une priorité.</a:t>
            </a:r>
          </a:p>
          <a:p>
            <a:pPr eaLnBrk="1" hangingPunct="1"/>
            <a:r>
              <a:rPr lang="fr-CA" altLang="en-US" sz="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Adjoints(es) judiciaires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Projet pilote en cours pour accélérer le processus d’embauche d’ajointes judiciaires en vue de créer un basin de candidats(es) pré-qualifiés(es);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en-US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Progrès dans la standardisation des procédures, de la formation et de la mise à jour du manuel de référence.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1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2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6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55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8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86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14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11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39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57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00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32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2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89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44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34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72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2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2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2.jpe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2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2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2.jpe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3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2.jpe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2.jpe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2.jpe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5.xml"/><Relationship Id="rId5" Type="http://schemas.openxmlformats.org/officeDocument/2006/relationships/image" Target="../media/image2.jpeg"/><Relationship Id="rId4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6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7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2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2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342900" indent="-34290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fr-CA" b="1" kern="0" dirty="0" smtClean="0">
              <a:solidFill>
                <a:srgbClr val="000066"/>
              </a:solidFill>
              <a:latin typeface="Arial"/>
            </a:endParaRPr>
          </a:p>
          <a:p>
            <a:pPr marL="342900" indent="-34290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fr-CA" b="1" kern="0" dirty="0" smtClean="0">
                <a:solidFill>
                  <a:srgbClr val="000066"/>
                </a:solidFill>
                <a:latin typeface="Arial"/>
              </a:rPr>
              <a:t>Comité de liaison entre la magistrature et l’ABC</a:t>
            </a:r>
          </a:p>
          <a:p>
            <a:pPr marL="342900" indent="-34290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fr-CA" sz="2200" b="1" kern="0" dirty="0">
              <a:solidFill>
                <a:srgbClr val="990000"/>
              </a:solidFill>
              <a:latin typeface="Arial"/>
            </a:endParaRPr>
          </a:p>
          <a:p>
            <a:pPr marL="342900" indent="-34290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fr-CA" sz="2200" b="1" kern="0" dirty="0" smtClean="0">
                <a:solidFill>
                  <a:srgbClr val="990000"/>
                </a:solidFill>
                <a:latin typeface="Arial"/>
              </a:rPr>
              <a:t>Mise à jour de la Cour fédérale</a:t>
            </a:r>
            <a:endParaRPr lang="en-CA" sz="2200" b="1" kern="0" dirty="0">
              <a:solidFill>
                <a:srgbClr val="990000"/>
              </a:solidFill>
              <a:latin typeface="Arial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fr-CA" altLang="fr-FR" sz="2200" b="1" kern="0" dirty="0" smtClean="0">
              <a:solidFill>
                <a:srgbClr val="000066"/>
              </a:solidFill>
              <a:latin typeface="Arial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fr-CA" altLang="fr-FR" sz="2200" i="1" kern="0" dirty="0" smtClean="0">
                <a:solidFill>
                  <a:srgbClr val="000066"/>
                </a:solidFill>
                <a:latin typeface="Arial"/>
              </a:rPr>
              <a:t>Juge en chef Paul Crampton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fr-CA" altLang="fr-FR" sz="2200" b="1" kern="0" dirty="0">
              <a:solidFill>
                <a:srgbClr val="000066"/>
              </a:solidFill>
              <a:latin typeface="Arial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fr-CA" altLang="fr-FR" sz="2200" b="1" kern="0" dirty="0" smtClean="0">
                <a:solidFill>
                  <a:srgbClr val="000066"/>
                </a:solidFill>
                <a:latin typeface="Arial"/>
              </a:rPr>
              <a:t>Le 16 octobre 2020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fr-CA" altLang="fr-FR" sz="2200" b="1" kern="0" dirty="0" smtClean="0">
              <a:solidFill>
                <a:srgbClr val="000066"/>
              </a:solidFill>
              <a:latin typeface="Arial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85" y="222249"/>
            <a:ext cx="884682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31950" y="1177408"/>
            <a:ext cx="8807450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b="1" dirty="0" smtClean="0">
              <a:solidFill>
                <a:srgbClr val="A50021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n-CA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 sur la procédure et Loi C-20</a:t>
            </a: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directive sur la procédure (mise à jour #6) spécifie :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fr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Malgré l’entrée en vigueur de la Loi, les ordonnances et directives de cette Cour relatives à la COVID-19, ainsi que ses jugements, ordonnances et directives restent pleinement en vigueur : voir </a:t>
            </a:r>
            <a:r>
              <a:rPr lang="fr-CA" sz="22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Affaire Intéressant L’article 6 de la Loi sur les Délais et Autres Périodes (COVID-19)</a:t>
            </a:r>
            <a:r>
              <a:rPr lang="fr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 CAF 137. Cela inclut les délais fixés dans les Dispositions fédérales désignées. »</a:t>
            </a:r>
            <a:endParaRPr lang="en-CA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8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3048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981200" y="1137170"/>
            <a:ext cx="82296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533400" indent="-533400">
              <a:buNone/>
              <a:defRPr/>
            </a:pPr>
            <a:endParaRPr lang="fr-FR" altLang="fr-FR" sz="800" b="1" u="sng" dirty="0">
              <a:solidFill>
                <a:srgbClr val="A50021"/>
              </a:solidFill>
            </a:endParaRPr>
          </a:p>
          <a:p>
            <a:pPr marL="0" indent="0" algn="ctr">
              <a:buNone/>
              <a:defRPr/>
            </a:pPr>
            <a:r>
              <a:rPr lang="fr-CA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La transition vers les audiences virtuelles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sz="1800" dirty="0"/>
              <a:t>		</a:t>
            </a:r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5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fr-FR" sz="1200" b="1" dirty="0"/>
          </a:p>
        </p:txBody>
      </p:sp>
      <p:pic>
        <p:nvPicPr>
          <p:cNvPr id="6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31950" y="1033462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CA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endParaRPr lang="fr-CA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Cour a commencé à mener des audiences virtuelles sur Zoom en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avril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avons ensuite annoncé que des audiences virtuelles seraient tenues sur Zoom « pour le moment » (</a:t>
            </a:r>
            <a:r>
              <a:rPr lang="fr-CA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 sur la procédure : Mise à jour n</a:t>
            </a:r>
            <a:r>
              <a:rPr lang="fr-CA" sz="2400" i="1" baseline="30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A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2</a:t>
            </a: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 avril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vastes sessions de formation interne et externe ainsi que du matériel ont été préparés en avril et en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9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92" y="2355273"/>
            <a:ext cx="11206194" cy="1854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8503" y="3748135"/>
            <a:ext cx="1140737" cy="3621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fr-FR" sz="1200" b="1" dirty="0"/>
          </a:p>
        </p:txBody>
      </p:sp>
      <p:pic>
        <p:nvPicPr>
          <p:cNvPr id="8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2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" y="1685449"/>
            <a:ext cx="11923059" cy="3077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711" y="2897109"/>
            <a:ext cx="1647731" cy="2534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fr-FR" sz="1200" b="1" dirty="0"/>
          </a:p>
        </p:txBody>
      </p:sp>
      <p:pic>
        <p:nvPicPr>
          <p:cNvPr id="6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6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30"/>
          <a:stretch/>
        </p:blipFill>
        <p:spPr>
          <a:xfrm>
            <a:off x="1700839" y="493337"/>
            <a:ext cx="9126224" cy="5831264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2336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5" y="413916"/>
            <a:ext cx="10459910" cy="6030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6523" y="1068309"/>
            <a:ext cx="3775295" cy="3078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04935" y="2761307"/>
            <a:ext cx="2190938" cy="5069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65418" y="3367889"/>
            <a:ext cx="3983525" cy="570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5861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03" y="130638"/>
            <a:ext cx="6579146" cy="67273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04515" y="117695"/>
            <a:ext cx="1059255" cy="2353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404102" y="2381061"/>
            <a:ext cx="860079" cy="199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376943" y="3911097"/>
            <a:ext cx="841972" cy="1901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3404102" y="4526733"/>
            <a:ext cx="1394235" cy="244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3376943" y="5911913"/>
            <a:ext cx="2163778" cy="226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0996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033463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Défis pratiques (1)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altLang="en-US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(pour la plupart des intervenants)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Travailler de la maison :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 enfants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Espace de travail inadéquat ou inexistant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Équipement inexistant ou inadéquat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Licences des logiciels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fr-FR" sz="1200" b="1" dirty="0"/>
          </a:p>
        </p:txBody>
      </p:sp>
      <p:pic>
        <p:nvPicPr>
          <p:cNvPr id="8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0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07053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Défis pratiques (2)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sz="18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 accès ou accès restreint aux documents/dossiers physiques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alt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 de l’aide juridique pour la numérisation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alt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Difficultés pour obtenir les </a:t>
            </a:r>
            <a:r>
              <a:rPr lang="fr-CA" alt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DCTs</a:t>
            </a:r>
            <a:endParaRPr lang="fr-CA" altLang="en-US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Difficultés logistiques/procédurales avec les plateformes internet partagées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 restreinte de télécharger/imprimer des documents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Pressions économiques asymétriques selon la clientèle</a:t>
            </a: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8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fr-FR" sz="1200" b="1" dirty="0"/>
          </a:p>
        </p:txBody>
      </p:sp>
      <p:pic>
        <p:nvPicPr>
          <p:cNvPr id="9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9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912674" y="1228726"/>
            <a:ext cx="8366651" cy="5410200"/>
          </a:xfrm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marL="533400" indent="-53340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fr-CA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Aperçu</a:t>
            </a:r>
          </a:p>
          <a:p>
            <a:pPr marL="533400" indent="-533400">
              <a:buNone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Directives sur la procédure </a:t>
            </a:r>
            <a:r>
              <a:rPr lang="fr-CA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les </a:t>
            </a:r>
            <a:r>
              <a:rPr lang="fr-C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ordonnances </a:t>
            </a:r>
            <a:r>
              <a:rPr lang="fr-CA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liées à la </a:t>
            </a:r>
            <a:r>
              <a:rPr lang="fr-C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 marL="533400" indent="-533400">
              <a:buNone/>
            </a:pPr>
            <a:r>
              <a:rPr lang="fr-C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La transition vers les audiences virtuelles</a:t>
            </a:r>
          </a:p>
          <a:p>
            <a:pPr marL="533400" indent="-533400">
              <a:buNone/>
            </a:pPr>
            <a:r>
              <a:rPr lang="fr-C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Audiences en personne</a:t>
            </a:r>
          </a:p>
          <a:p>
            <a:pPr marL="533400" indent="-533400">
              <a:buNone/>
            </a:pPr>
            <a:r>
              <a:rPr lang="fr-C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Perspectives </a:t>
            </a:r>
            <a:r>
              <a:rPr lang="fr-CA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d’avenir</a:t>
            </a:r>
          </a:p>
          <a:p>
            <a:pPr marL="533400" indent="-533400">
              <a:buNone/>
            </a:pPr>
            <a:r>
              <a:rPr lang="fr-C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Plan stratégique 2020-2025</a:t>
            </a:r>
            <a:endParaRPr lang="fr-CA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</a:pPr>
            <a:r>
              <a:rPr lang="fr-C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fr-CA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Modifications au complément judiciaire</a:t>
            </a:r>
          </a:p>
          <a:p>
            <a:pPr marL="533400" indent="-533400">
              <a:buNone/>
            </a:pPr>
            <a:endParaRPr lang="en-US" altLang="fr-FR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</a:pPr>
            <a:endParaRPr lang="en-CA" altLang="fr-FR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3077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3078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fr-FR" sz="1200" b="1" dirty="0"/>
          </a:p>
        </p:txBody>
      </p:sp>
      <p:pic>
        <p:nvPicPr>
          <p:cNvPr id="6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31950" y="1033462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fr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Défis supplémentaires</a:t>
            </a:r>
            <a:endParaRPr lang="fr-CA" altLang="en-US" sz="1000" b="1" dirty="0" smtClean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Cyber-sécurité, incluant le “zoom </a:t>
            </a:r>
            <a:r>
              <a:rPr lang="fr-CA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bombing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Confidentialité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 privée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des médias et du public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Retard stratégique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000066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8856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43917" y="1136098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Audiences virtuelles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audiences virtuelles sont devenues « la nouvelle normalité 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400 audiences virtuelles ont été organisées (y compris des requêtes, des conférences de gestion des instances, des conférences de gestion de l’instruction et des conférences préparatoires</a:t>
            </a:r>
            <a:r>
              <a:rPr lang="fr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demande importante d’audiences virtuelles devrait se poursuivre après la </a:t>
            </a:r>
            <a:r>
              <a:rPr lang="fr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fr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problèmes techniques et logistiques diminuent, mais continuent de se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produire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 rétroaction est la bienvenue! </a:t>
            </a: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31950" y="1033462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750 autres téléconférences ont été organisées (principalement des conférences de gestion d’instances et des conférences de gestion de l’instruction, mais aussi environ 60 contrôles judiciaires et requêtes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L’arriéré des audiences ajournées a été en grande partie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éliminé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environ 630 affaires qui ont été ajournées, moins de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restent à reporter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</a:t>
            </a: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procès</a:t>
            </a:r>
            <a:r>
              <a:rPr lang="fr-CA"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40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contrôles judiciaires et 6 requêtes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7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14500" y="1152526"/>
            <a:ext cx="87630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>
              <a:buNone/>
              <a:defRPr/>
            </a:pPr>
            <a:endParaRPr lang="fr-FR" altLang="fr-FR" sz="800" b="1" u="sng" dirty="0">
              <a:solidFill>
                <a:srgbClr val="A50021"/>
              </a:solidFill>
            </a:endParaRPr>
          </a:p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0" indent="0" algn="ctr">
              <a:buNone/>
              <a:defRPr/>
            </a:pPr>
            <a:r>
              <a:rPr lang="fr-CA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Audiences en personne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sz="1800" dirty="0"/>
              <a:t>		</a:t>
            </a:r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5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fr-FR" sz="1200" b="1" dirty="0"/>
          </a:p>
        </p:txBody>
      </p:sp>
      <p:pic>
        <p:nvPicPr>
          <p:cNvPr id="6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43917" y="1136098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Audiences en personne – disponibilité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réserve des mesures annoncées par les autorités sanitaires locales, il est toujours possible de présenter des demandes d’audiences en personne. La Cour tiendra compte de toutes les circonstances, y compris 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L’avis de l’autre </a:t>
            </a:r>
            <a:r>
              <a:rPr lang="fr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</a:t>
            </a:r>
            <a:endParaRPr lang="fr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disponibilité du personnel </a:t>
            </a:r>
            <a:r>
              <a:rPr lang="fr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lang="fr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Malgré la disponibilité de ce mode d’audience, la demande est très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faible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7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43917" y="1136098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Auditions en personne – mesures préventives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document </a:t>
            </a:r>
            <a:r>
              <a:rPr lang="fr-CA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 – Mesures préventives recommandées</a:t>
            </a: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SATJ 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S’applique de la porte d’entrée de notre établissement à la porte de la salle </a:t>
            </a:r>
            <a:r>
              <a:rPr lang="fr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d’audience</a:t>
            </a:r>
            <a:endParaRPr lang="fr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A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pour les audiences en personne</a:t>
            </a: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Cour :  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 sur les mesures préventives en vigueur dans la salle </a:t>
            </a:r>
            <a:r>
              <a:rPr lang="fr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d’audience</a:t>
            </a:r>
            <a:endParaRPr lang="fr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masques doivent être portés, sauf exception </a:t>
            </a:r>
            <a:r>
              <a:rPr lang="fr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limitée</a:t>
            </a:r>
            <a:endParaRPr lang="fr-CA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séparateurs en plexiglas sont installés lorsque la distance de deux mètres ne peut pas être </a:t>
            </a:r>
            <a:r>
              <a:rPr lang="fr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respectée</a:t>
            </a:r>
            <a:endParaRPr lang="fr-CA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 de sièges pour le public et les </a:t>
            </a:r>
            <a:r>
              <a:rPr lang="fr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médias</a:t>
            </a:r>
            <a:endParaRPr lang="fr-CA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usagers de la Cour sont invités à apporter leur propre bouteille </a:t>
            </a:r>
            <a:r>
              <a:rPr lang="fr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endParaRPr lang="fr-CA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Procédures de transmission des documents 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Numéros de téléphone pour la recherche des </a:t>
            </a:r>
            <a:r>
              <a:rPr lang="fr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endParaRPr lang="fr-CA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3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99303" y="1152526"/>
            <a:ext cx="87630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0" indent="0" algn="ctr">
              <a:buNone/>
              <a:defRPr/>
            </a:pPr>
            <a:r>
              <a:rPr lang="fr-CA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Perspectives d’avenir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sz="1800" dirty="0"/>
              <a:t>		</a:t>
            </a:r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5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fr-FR" sz="1200" b="1" dirty="0"/>
          </a:p>
        </p:txBody>
      </p:sp>
      <p:pic>
        <p:nvPicPr>
          <p:cNvPr id="6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48688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d’avenir (1)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charge de travail de la Cour continue à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augmenter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énorme volume de décisions en matière d’immigration est prévu pour les mois et l’année à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venir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dossiers additionnels sont </a:t>
            </a: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actuellement bloqués dans le système en raison de l’indisponibilité des dossiers certifiés du tribunal en format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électronique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03135" y="1392052"/>
            <a:ext cx="7985729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CA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fr-CA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400 demandes d’autorisation sont présentement en suspens</a:t>
            </a:r>
            <a:endParaRPr lang="en-CA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0917" lvl="0" indent="-219833" defTabSz="522745">
              <a:spcBef>
                <a:spcPct val="50000"/>
              </a:spcBef>
            </a:pPr>
            <a:endParaRPr lang="en-CA" altLang="fr-FR" sz="2000" dirty="0">
              <a:solidFill>
                <a:srgbClr val="000066"/>
              </a:solidFill>
            </a:endParaRPr>
          </a:p>
          <a:p>
            <a:pPr marL="410917" lvl="0" indent="-219833" defTabSz="522745">
              <a:spcBef>
                <a:spcPct val="50000"/>
              </a:spcBef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 – 123</a:t>
            </a:r>
          </a:p>
          <a:p>
            <a:pPr marL="410917" lvl="0" indent="-219833" defTabSz="522745"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– 120</a:t>
            </a:r>
          </a:p>
          <a:p>
            <a:pPr marL="410917" lvl="0" indent="-219833" defTabSz="522745"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– 15</a:t>
            </a:r>
          </a:p>
          <a:p>
            <a:pPr marL="410917" lvl="0" indent="-219833" defTabSz="522745"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ERAR – 117</a:t>
            </a:r>
          </a:p>
          <a:p>
            <a:pPr marL="410917" lvl="0" indent="-219833" defTabSz="522745"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l’extérieur du Canada </a:t>
            </a:r>
            <a:r>
              <a:rPr lang="fr-CA" altLang="fr-FR" sz="240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- 138</a:t>
            </a:r>
            <a:endParaRPr lang="fr-CA" altLang="fr-FR" sz="2000" dirty="0" smtClean="0">
              <a:solidFill>
                <a:srgbClr val="000066"/>
              </a:solidFill>
            </a:endParaRPr>
          </a:p>
          <a:p>
            <a:pPr marL="410917" indent="-219833" defTabSz="522745">
              <a:spcBef>
                <a:spcPct val="50000"/>
              </a:spcBef>
            </a:pPr>
            <a:endParaRPr lang="fr-CA" altLang="fr-FR" sz="2000" dirty="0" smtClean="0">
              <a:solidFill>
                <a:srgbClr val="000066"/>
              </a:solidFill>
            </a:endParaRPr>
          </a:p>
        </p:txBody>
      </p:sp>
      <p:sp>
        <p:nvSpPr>
          <p:cNvPr id="8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fr-FR" sz="1200" b="1" dirty="0"/>
          </a:p>
        </p:txBody>
      </p:sp>
      <p:pic>
        <p:nvPicPr>
          <p:cNvPr id="9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7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03135" y="1392052"/>
            <a:ext cx="7985729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CA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Prévisions IMM :</a:t>
            </a:r>
            <a:endParaRPr lang="fr-CA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fr-CA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CISR Totaux pour 2019-2020</a:t>
            </a:r>
            <a:endParaRPr lang="en-CA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0917" lvl="0" indent="-219833" defTabSz="522745">
              <a:spcBef>
                <a:spcPct val="50000"/>
              </a:spcBef>
            </a:pPr>
            <a:endParaRPr lang="en-CA" altLang="fr-FR" sz="2000" dirty="0">
              <a:solidFill>
                <a:srgbClr val="000066"/>
              </a:solidFill>
            </a:endParaRPr>
          </a:p>
          <a:p>
            <a:pPr marL="410917" lvl="0" indent="-219833" defTabSz="522745">
              <a:spcBef>
                <a:spcPct val="50000"/>
              </a:spcBef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 : 40k</a:t>
            </a:r>
            <a:endParaRPr lang="fr-CA" altLang="fr-FR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0917" indent="-219833" defTabSz="522745"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: 10k</a:t>
            </a:r>
          </a:p>
          <a:p>
            <a:pPr marL="410917" indent="-219833" defTabSz="522745"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: 2.4k</a:t>
            </a:r>
          </a:p>
          <a:p>
            <a:pPr marL="410917" indent="-219833" defTabSz="522745"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: 8k (détention) + 900 (admissibilité)</a:t>
            </a:r>
          </a:p>
          <a:p>
            <a:pPr marL="410917" indent="-219833" defTabSz="522745">
              <a:spcBef>
                <a:spcPct val="50000"/>
              </a:spcBef>
            </a:pPr>
            <a:endParaRPr lang="fr-CA" altLang="fr-FR" sz="2000" dirty="0" smtClean="0">
              <a:solidFill>
                <a:srgbClr val="000066"/>
              </a:solidFill>
            </a:endParaRPr>
          </a:p>
          <a:p>
            <a:pPr marL="410917" indent="-219833" defTabSz="522745">
              <a:spcBef>
                <a:spcPct val="50000"/>
              </a:spcBef>
            </a:pPr>
            <a:endParaRPr lang="fr-CA" altLang="fr-FR" sz="2000" dirty="0" smtClean="0">
              <a:solidFill>
                <a:srgbClr val="000066"/>
              </a:solidFill>
            </a:endParaRPr>
          </a:p>
        </p:txBody>
      </p:sp>
      <p:sp>
        <p:nvSpPr>
          <p:cNvPr id="8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fr-FR" sz="1200" b="1" dirty="0"/>
          </a:p>
        </p:txBody>
      </p:sp>
      <p:pic>
        <p:nvPicPr>
          <p:cNvPr id="9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4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2088502" y="1152526"/>
            <a:ext cx="82296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354013" indent="-354013" algn="ctr">
              <a:buNone/>
              <a:defRPr/>
            </a:pPr>
            <a:r>
              <a:rPr lang="fr-CA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Directives </a:t>
            </a:r>
            <a:r>
              <a:rPr lang="fr-CA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la procédure et </a:t>
            </a:r>
            <a:r>
              <a:rPr lang="fr-CA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  ordonnances </a:t>
            </a:r>
            <a:r>
              <a:rPr lang="fr-CA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liées à la COVID-19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sz="1800" dirty="0"/>
              <a:t>		</a:t>
            </a:r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5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fr-FR" sz="1200" b="1" dirty="0"/>
          </a:p>
        </p:txBody>
      </p:sp>
      <p:pic>
        <p:nvPicPr>
          <p:cNvPr id="6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58197" y="1272233"/>
            <a:ext cx="10075606" cy="493927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fr-CA" altLang="en-US" sz="59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59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Prévisions IMM (SAR)</a:t>
            </a:r>
          </a:p>
          <a:p>
            <a:pPr marL="191084" indent="0" defTabSz="522745">
              <a:spcBef>
                <a:spcPct val="50000"/>
              </a:spcBef>
              <a:buNone/>
            </a:pPr>
            <a:endParaRPr lang="en-CA" altLang="fr-FR" sz="2000" dirty="0">
              <a:solidFill>
                <a:srgbClr val="000066"/>
              </a:solidFill>
            </a:endParaRPr>
          </a:p>
          <a:p>
            <a:pPr marL="410917" indent="-219833" defTabSz="522745">
              <a:lnSpc>
                <a:spcPct val="100000"/>
              </a:lnSpc>
              <a:spcBef>
                <a:spcPct val="50000"/>
              </a:spcBef>
            </a:pP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pilote SAR: 65 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données à ce </a:t>
            </a: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jour, plus 35 en attente 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 date </a:t>
            </a: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d’audience, en attente de la réception des </a:t>
            </a:r>
            <a:r>
              <a:rPr lang="fr-CA" altLang="fr-FR" sz="500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DCTs </a:t>
            </a: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(ordonnances de productions émises)</a:t>
            </a:r>
            <a:endParaRPr lang="fr-CA" altLang="fr-FR" sz="5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0917" indent="-219833" defTabSz="522745">
              <a:lnSpc>
                <a:spcPct val="100000"/>
              </a:lnSpc>
              <a:spcBef>
                <a:spcPct val="50000"/>
              </a:spcBef>
            </a:pP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SAR a émis </a:t>
            </a:r>
            <a:r>
              <a:rPr lang="fr-CA" altLang="fr-FR" sz="5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2000 décisions dans les 16 dernières semaines</a:t>
            </a:r>
          </a:p>
          <a:p>
            <a:pPr marL="410917" indent="-219833" defTabSz="522745">
              <a:lnSpc>
                <a:spcPct val="100000"/>
              </a:lnSpc>
              <a:spcBef>
                <a:spcPct val="50000"/>
              </a:spcBef>
            </a:pP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 de 200 min. dans les semaines à venir</a:t>
            </a:r>
          </a:p>
          <a:p>
            <a:pPr marL="410917" indent="-219833" defTabSz="522745">
              <a:lnSpc>
                <a:spcPct val="100000"/>
              </a:lnSpc>
              <a:spcBef>
                <a:spcPct val="50000"/>
              </a:spcBef>
            </a:pP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2019, 26% des appels de la SAR ont été rejetés</a:t>
            </a:r>
          </a:p>
          <a:p>
            <a:pPr marL="934034" lvl="1" indent="-285750" defTabSz="522745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qui suggère qu’environ 450 dossiers peuvent se retrouver devant notre Cour, avec au moins 52 par semaine après cela</a:t>
            </a:r>
          </a:p>
        </p:txBody>
      </p:sp>
      <p:sp>
        <p:nvSpPr>
          <p:cNvPr id="8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fr-FR" sz="1200" b="1" dirty="0"/>
          </a:p>
        </p:txBody>
      </p:sp>
      <p:pic>
        <p:nvPicPr>
          <p:cNvPr id="9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8534400" y="6443664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15364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803189"/>
          </a:xfrm>
        </p:spPr>
        <p:txBody>
          <a:bodyPr>
            <a:noAutofit/>
          </a:bodyPr>
          <a:lstStyle/>
          <a:p>
            <a:pPr marL="6106" algn="ctr"/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Times New Roman"/>
              </a:rPr>
            </a:br>
            <a:endParaRPr lang="en-CA" sz="2400" dirty="0"/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436493" y="1390464"/>
            <a:ext cx="7319013" cy="4729536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fr-FR" sz="1200" b="1" dirty="0"/>
          </a:p>
        </p:txBody>
      </p:sp>
      <p:pic>
        <p:nvPicPr>
          <p:cNvPr id="10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0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48688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d’avenir (4)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restrictions en matière de voyage et de sécurité continueront à poser des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problèmes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Audiences en personne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témoins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financement pour aider l’ensemble de l’« écosystème » à passer à un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</a:t>
            </a: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beaucoup plus numérique sera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fr-CA" alt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3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09663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d’avenir (5)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Certains avocats n’ont manifestement pas la possibilité de se rendre sur place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Contre-interrogatoire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Indications du juge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Langage non verbal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Possibilités de communiquer avec l’avocat adjoint et l’avocat de la partie </a:t>
            </a:r>
            <a:r>
              <a:rPr lang="fr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</a:t>
            </a:r>
            <a:endParaRPr lang="en-US" sz="2200" dirty="0">
              <a:solidFill>
                <a:srgbClr val="000066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fr-CA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63099" y="2355646"/>
            <a:ext cx="3159737" cy="2620963"/>
          </a:xfrm>
        </p:spPr>
        <p:txBody>
          <a:bodyPr/>
          <a:lstStyle/>
          <a:p>
            <a:pPr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 audiences </a:t>
            </a:r>
            <a:r>
              <a:rPr lang="en-CA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CJ IMM</a:t>
            </a:r>
            <a:endParaRPr lang="en-CA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CJ T</a:t>
            </a:r>
            <a:endParaRPr lang="en-CA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fr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requêtes</a:t>
            </a:r>
          </a:p>
          <a:p>
            <a:pPr marL="285750" indent="-285750">
              <a:buFontTx/>
              <a:buChar char="-"/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fr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procès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6149" name="ZoneTexte 4"/>
          <p:cNvSpPr txBox="1">
            <a:spLocks noChangeArrowheads="1"/>
          </p:cNvSpPr>
          <p:nvPr/>
        </p:nvSpPr>
        <p:spPr bwMode="auto">
          <a:xfrm>
            <a:off x="2513045" y="1124540"/>
            <a:ext cx="6934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en-US" sz="2800" b="1" dirty="0" smtClean="0">
                <a:solidFill>
                  <a:srgbClr val="990000"/>
                </a:solidFill>
              </a:rPr>
              <a:t>Horaire </a:t>
            </a:r>
            <a:r>
              <a:rPr lang="fr-CA" altLang="en-US" sz="2800" b="1" dirty="0">
                <a:solidFill>
                  <a:srgbClr val="990000"/>
                </a:solidFill>
              </a:rPr>
              <a:t>actuel : </a:t>
            </a:r>
            <a:endParaRPr lang="en-CA" altLang="en-US" sz="2800" b="1" dirty="0" smtClean="0">
              <a:solidFill>
                <a:srgbClr val="99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800" b="1" dirty="0" smtClean="0">
                <a:solidFill>
                  <a:srgbClr val="990000"/>
                </a:solidFill>
              </a:rPr>
              <a:t>(</a:t>
            </a:r>
            <a:r>
              <a:rPr lang="en-CA" altLang="en-US" sz="2800" b="1" dirty="0" err="1" smtClean="0">
                <a:solidFill>
                  <a:srgbClr val="990000"/>
                </a:solidFill>
              </a:rPr>
              <a:t>oct</a:t>
            </a:r>
            <a:r>
              <a:rPr lang="en-CA" altLang="en-US" sz="2800" b="1" dirty="0" smtClean="0">
                <a:solidFill>
                  <a:srgbClr val="990000"/>
                </a:solidFill>
              </a:rPr>
              <a:t> – </a:t>
            </a:r>
            <a:r>
              <a:rPr lang="en-CA" altLang="en-US" sz="2800" b="1" dirty="0" err="1" smtClean="0">
                <a:solidFill>
                  <a:srgbClr val="990000"/>
                </a:solidFill>
              </a:rPr>
              <a:t>déc</a:t>
            </a:r>
            <a:r>
              <a:rPr lang="en-CA" altLang="en-US" sz="2800" b="1" dirty="0" smtClean="0">
                <a:solidFill>
                  <a:srgbClr val="990000"/>
                </a:solidFill>
              </a:rPr>
              <a:t> 2020)</a:t>
            </a:r>
            <a:endParaRPr lang="en-CA" altLang="en-US" sz="2800" b="1" dirty="0">
              <a:solidFill>
                <a:srgbClr val="99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CA" altLang="en-US" sz="1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882930" y="2121100"/>
          <a:ext cx="5848350" cy="416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fr-FR" sz="1200" b="1" dirty="0"/>
          </a:p>
        </p:txBody>
      </p:sp>
      <p:pic>
        <p:nvPicPr>
          <p:cNvPr id="10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54661" y="2207162"/>
            <a:ext cx="3986678" cy="35643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audiences en personne :</a:t>
            </a:r>
          </a:p>
          <a:p>
            <a:pPr marL="285750" indent="-285750">
              <a:buFontTx/>
              <a:buChar char="-"/>
              <a:defRPr/>
            </a:pPr>
            <a:r>
              <a:rPr lang="fr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en octobre</a:t>
            </a:r>
          </a:p>
          <a:p>
            <a:pPr marL="285750" indent="-285750">
              <a:buFontTx/>
              <a:buChar char="-"/>
              <a:defRPr/>
            </a:pPr>
            <a:r>
              <a:rPr lang="fr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en novembre</a:t>
            </a:r>
          </a:p>
          <a:p>
            <a:pPr marL="285750" indent="-285750">
              <a:buFontTx/>
              <a:buChar char="-"/>
              <a:defRPr/>
            </a:pPr>
            <a:r>
              <a:rPr lang="fr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en décembre</a:t>
            </a:r>
          </a:p>
          <a:p>
            <a:pPr>
              <a:defRPr/>
            </a:pPr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C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(NB : Seulement 10 en septembre)</a:t>
            </a:r>
            <a:endParaRPr lang="en-C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ZoneTexte 4"/>
          <p:cNvSpPr txBox="1">
            <a:spLocks noChangeArrowheads="1"/>
          </p:cNvSpPr>
          <p:nvPr/>
        </p:nvSpPr>
        <p:spPr bwMode="auto">
          <a:xfrm>
            <a:off x="2628900" y="1148688"/>
            <a:ext cx="6934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en-US" sz="2800" b="1" dirty="0" smtClean="0">
                <a:solidFill>
                  <a:srgbClr val="990000"/>
                </a:solidFill>
              </a:rPr>
              <a:t>Horaire </a:t>
            </a:r>
            <a:r>
              <a:rPr lang="fr-CA" altLang="en-US" sz="2800" b="1" dirty="0">
                <a:solidFill>
                  <a:srgbClr val="990000"/>
                </a:solidFill>
              </a:rPr>
              <a:t>actuel : </a:t>
            </a:r>
            <a:endParaRPr lang="en-CA" altLang="en-US" sz="2800" b="1" dirty="0">
              <a:solidFill>
                <a:srgbClr val="99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800" b="1" dirty="0" smtClean="0">
                <a:solidFill>
                  <a:srgbClr val="990000"/>
                </a:solidFill>
              </a:rPr>
              <a:t>(</a:t>
            </a:r>
            <a:r>
              <a:rPr lang="en-CA" altLang="en-US" sz="2800" b="1" dirty="0" err="1" smtClean="0">
                <a:solidFill>
                  <a:srgbClr val="990000"/>
                </a:solidFill>
              </a:rPr>
              <a:t>oct</a:t>
            </a:r>
            <a:r>
              <a:rPr lang="en-CA" altLang="en-US" sz="2800" b="1" dirty="0" smtClean="0">
                <a:solidFill>
                  <a:srgbClr val="990000"/>
                </a:solidFill>
              </a:rPr>
              <a:t> - </a:t>
            </a:r>
            <a:r>
              <a:rPr lang="en-CA" altLang="en-US" sz="2800" b="1" dirty="0" err="1" smtClean="0">
                <a:solidFill>
                  <a:srgbClr val="990000"/>
                </a:solidFill>
              </a:rPr>
              <a:t>dec</a:t>
            </a:r>
            <a:r>
              <a:rPr lang="en-CA" altLang="en-US" sz="2800" b="1" dirty="0" smtClean="0">
                <a:solidFill>
                  <a:srgbClr val="990000"/>
                </a:solidFill>
              </a:rPr>
              <a:t> 2020)</a:t>
            </a:r>
            <a:endParaRPr lang="en-CA" altLang="en-US" sz="2800" b="1" dirty="0">
              <a:solidFill>
                <a:srgbClr val="99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CA" altLang="en-US" sz="1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612905"/>
              </p:ext>
            </p:extLst>
          </p:nvPr>
        </p:nvGraphicFramePr>
        <p:xfrm>
          <a:off x="4935895" y="2091369"/>
          <a:ext cx="5834063" cy="418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fr-FR" sz="1200" b="1" dirty="0"/>
          </a:p>
        </p:txBody>
      </p:sp>
      <p:pic>
        <p:nvPicPr>
          <p:cNvPr id="10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78077" y="1390222"/>
            <a:ext cx="903584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altLang="en-US" b="1" dirty="0" smtClean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fr-CA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Prévisions : Dossiers non-IMM</a:t>
            </a:r>
          </a:p>
          <a:p>
            <a:pPr marL="191084" indent="0" defTabSz="522745">
              <a:spcBef>
                <a:spcPct val="50000"/>
              </a:spcBef>
              <a:buNone/>
            </a:pPr>
            <a:endParaRPr lang="en-CA" altLang="fr-FR" sz="2000" dirty="0">
              <a:solidFill>
                <a:srgbClr val="000066"/>
              </a:solidFill>
            </a:endParaRPr>
          </a:p>
          <a:p>
            <a:pPr marL="410917" indent="-219833" defTabSz="522745">
              <a:lnSpc>
                <a:spcPct val="100000"/>
              </a:lnSpc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 à prédire l’évolution de la future charge de travail</a:t>
            </a:r>
          </a:p>
          <a:p>
            <a:pPr marL="410917" indent="-219833" defTabSz="522745">
              <a:lnSpc>
                <a:spcPct val="100000"/>
              </a:lnSpc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Mais, nous prévoyons un retour à un volume « normal » post-COVID-19</a:t>
            </a:r>
          </a:p>
        </p:txBody>
      </p:sp>
      <p:sp>
        <p:nvSpPr>
          <p:cNvPr id="8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fr-FR" sz="1200" b="1" dirty="0"/>
          </a:p>
        </p:txBody>
      </p:sp>
      <p:pic>
        <p:nvPicPr>
          <p:cNvPr id="9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14500" y="1152526"/>
            <a:ext cx="87630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0" indent="0" algn="ctr">
              <a:buNone/>
              <a:defRPr/>
            </a:pPr>
            <a:r>
              <a:rPr lang="fr-CA" altLang="fr-FR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Plan stratégique 2020-2025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altLang="fr-FR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altLang="fr-FR" sz="1800" dirty="0"/>
              <a:t>		</a:t>
            </a:r>
            <a:endParaRPr lang="en-CA" altLang="fr-FR" sz="1200" dirty="0"/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8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fr-FR" sz="1200" b="1" dirty="0"/>
          </a:p>
        </p:txBody>
      </p:sp>
      <p:pic>
        <p:nvPicPr>
          <p:cNvPr id="10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fr-FR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02" y="685429"/>
            <a:ext cx="9840698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4000" y="1330503"/>
            <a:ext cx="5544000" cy="4730395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fr-FR" sz="1200" b="1" dirty="0"/>
          </a:p>
        </p:txBody>
      </p:sp>
      <p:pic>
        <p:nvPicPr>
          <p:cNvPr id="8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1395425"/>
            <a:ext cx="11639551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fr-FR" sz="1200" b="1" dirty="0"/>
          </a:p>
        </p:txBody>
      </p:sp>
      <p:pic>
        <p:nvPicPr>
          <p:cNvPr id="5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9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9806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rgbClr val="C00000"/>
                </a:solidFill>
              </a:rPr>
              <a:t>Plan</a:t>
            </a:r>
            <a:r>
              <a:rPr lang="fr-CA" b="1" dirty="0" smtClean="0">
                <a:solidFill>
                  <a:srgbClr val="C00000"/>
                </a:solidFill>
              </a:rPr>
              <a:t> stratégique 2020-2025</a:t>
            </a:r>
            <a:endParaRPr lang="en-CA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231" y="2382278"/>
            <a:ext cx="8335538" cy="3086531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3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9561" y="1141871"/>
            <a:ext cx="9522939" cy="4868562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9649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5410" y="1043814"/>
            <a:ext cx="9671221" cy="4950940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93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14500" y="1256071"/>
            <a:ext cx="87630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0" indent="0" algn="ctr">
              <a:buNone/>
              <a:defRPr/>
            </a:pPr>
            <a:r>
              <a:rPr lang="fr-CA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Modifications au complément judiciaire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sz="1800" dirty="0"/>
              <a:t>		</a:t>
            </a:r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5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fr-FR" sz="1200" b="1" dirty="0"/>
          </a:p>
        </p:txBody>
      </p:sp>
      <p:pic>
        <p:nvPicPr>
          <p:cNvPr id="6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5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2057400" y="1371600"/>
            <a:ext cx="8153400" cy="5029200"/>
          </a:xfrm>
          <a:ln w="190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457200" lvl="1" indent="0" algn="ctr">
              <a:spcBef>
                <a:spcPct val="50000"/>
              </a:spcBef>
              <a:buNone/>
              <a:defRPr/>
            </a:pPr>
            <a:endParaRPr lang="fr-CA" altLang="fr-FR" b="1" dirty="0">
              <a:solidFill>
                <a:srgbClr val="990000"/>
              </a:solidFill>
            </a:endParaRPr>
          </a:p>
          <a:p>
            <a:pPr marL="432000" lvl="1" indent="-533400" algn="ctr">
              <a:buNone/>
              <a:tabLst>
                <a:tab pos="534988" algn="l"/>
              </a:tabLst>
              <a:defRPr/>
            </a:pPr>
            <a:r>
              <a:rPr lang="fr-CA" b="1" dirty="0" smtClean="0">
                <a:solidFill>
                  <a:srgbClr val="990000"/>
                </a:solidFill>
              </a:rPr>
              <a:t>Nominations </a:t>
            </a:r>
            <a:r>
              <a:rPr lang="fr-CA" b="1" dirty="0">
                <a:solidFill>
                  <a:srgbClr val="990000"/>
                </a:solidFill>
              </a:rPr>
              <a:t>et départs pour 2020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  <a:defRPr/>
            </a:pPr>
            <a:r>
              <a:rPr lang="fr-CA" dirty="0">
                <a:solidFill>
                  <a:srgbClr val="000066"/>
                </a:solidFill>
              </a:rPr>
              <a:t>Nominations :</a:t>
            </a:r>
          </a:p>
          <a:p>
            <a:pPr marL="1190625" lvl="2" indent="-342900"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fr-CA" dirty="0">
                <a:solidFill>
                  <a:srgbClr val="000066"/>
                </a:solidFill>
              </a:rPr>
              <a:t>La juge </a:t>
            </a:r>
            <a:r>
              <a:rPr lang="fr-CA" dirty="0" smtClean="0">
                <a:solidFill>
                  <a:srgbClr val="000066"/>
                </a:solidFill>
              </a:rPr>
              <a:t>Christine </a:t>
            </a:r>
            <a:r>
              <a:rPr lang="fr-CA" dirty="0">
                <a:solidFill>
                  <a:srgbClr val="000066"/>
                </a:solidFill>
              </a:rPr>
              <a:t>Pallotta (02/02/2020)</a:t>
            </a:r>
          </a:p>
          <a:p>
            <a:pPr marL="1190625" lvl="2" indent="-342900"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fr-CA" dirty="0">
                <a:solidFill>
                  <a:srgbClr val="000066"/>
                </a:solidFill>
              </a:rPr>
              <a:t>Le juge Andrew Little (30/04/2020)</a:t>
            </a:r>
          </a:p>
          <a:p>
            <a:pPr marL="1190625" lvl="2" indent="-342900"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endParaRPr lang="en-CA" altLang="fr-FR" dirty="0">
              <a:solidFill>
                <a:srgbClr val="000066"/>
              </a:solidFill>
            </a:endParaRPr>
          </a:p>
          <a:p>
            <a:pPr marL="904875" lvl="1" indent="-457200">
              <a:tabLst>
                <a:tab pos="355600" algn="l"/>
              </a:tabLst>
              <a:defRPr/>
            </a:pPr>
            <a:r>
              <a:rPr lang="fr-CA" dirty="0">
                <a:solidFill>
                  <a:srgbClr val="000066"/>
                </a:solidFill>
              </a:rPr>
              <a:t> Départs : </a:t>
            </a:r>
          </a:p>
          <a:p>
            <a:pPr marL="1362075" lvl="2" indent="-457200"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fr-CA" dirty="0">
                <a:solidFill>
                  <a:srgbClr val="000066"/>
                </a:solidFill>
              </a:rPr>
              <a:t>Le juge Douglas Campbell (retraite 27/08/2020)</a:t>
            </a:r>
          </a:p>
          <a:p>
            <a:pPr marL="1362075" lvl="2" indent="-457200"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fr-CA" dirty="0">
                <a:solidFill>
                  <a:srgbClr val="000066"/>
                </a:solidFill>
              </a:rPr>
              <a:t>Le juge James Russell (retraite 31/08/2020)</a:t>
            </a:r>
          </a:p>
          <a:p>
            <a:pPr marL="1362075" lvl="2" indent="-457200"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fr-CA" dirty="0">
                <a:solidFill>
                  <a:srgbClr val="000066"/>
                </a:solidFill>
              </a:rPr>
              <a:t>Le juge René Leblanc (nommé à la CAF le 30/04/2020</a:t>
            </a:r>
            <a:r>
              <a:rPr lang="fr-CA" dirty="0" smtClean="0">
                <a:solidFill>
                  <a:srgbClr val="000066"/>
                </a:solidFill>
              </a:rPr>
              <a:t>)</a:t>
            </a:r>
            <a:endParaRPr lang="en-CA" altLang="fr-FR" dirty="0">
              <a:solidFill>
                <a:srgbClr val="000066"/>
              </a:solidFill>
            </a:endParaRPr>
          </a:p>
          <a:p>
            <a:pPr marL="457200" lvl="1" indent="0">
              <a:spcBef>
                <a:spcPct val="50000"/>
              </a:spcBef>
              <a:buNone/>
              <a:defRPr/>
            </a:pPr>
            <a:endParaRPr lang="en-CA" altLang="fr-FR" dirty="0">
              <a:solidFill>
                <a:srgbClr val="000066"/>
              </a:solidFill>
            </a:endParaRPr>
          </a:p>
        </p:txBody>
      </p:sp>
      <p:sp>
        <p:nvSpPr>
          <p:cNvPr id="4099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 dirty="0"/>
          </a:p>
        </p:txBody>
      </p:sp>
      <p:sp>
        <p:nvSpPr>
          <p:cNvPr id="4101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 dirty="0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2133600" y="1371600"/>
            <a:ext cx="8077200" cy="4953000"/>
          </a:xfrm>
          <a:ln w="19050">
            <a:solidFill>
              <a:srgbClr val="003366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520700" lvl="2" indent="-342900">
              <a:defRPr/>
            </a:pPr>
            <a:endParaRPr lang="en-CA" altLang="fr-FR" sz="2800" b="1" dirty="0">
              <a:solidFill>
                <a:srgbClr val="000066"/>
              </a:solidFill>
            </a:endParaRPr>
          </a:p>
          <a:p>
            <a:pPr marL="520700" lvl="2" indent="-342900">
              <a:defRPr/>
            </a:pPr>
            <a:endParaRPr lang="en-CA" altLang="fr-FR" sz="2800" b="1" dirty="0">
              <a:solidFill>
                <a:srgbClr val="000066"/>
              </a:solidFill>
            </a:endParaRPr>
          </a:p>
          <a:p>
            <a:pPr marL="533400" lvl="2" indent="-533400" algn="ctr">
              <a:spcAft>
                <a:spcPts val="1200"/>
              </a:spcAft>
              <a:buNone/>
              <a:defRPr/>
            </a:pPr>
            <a:r>
              <a:rPr lang="fr-CA" sz="2800" b="1" dirty="0" smtClean="0">
                <a:solidFill>
                  <a:srgbClr val="990000"/>
                </a:solidFill>
              </a:rPr>
              <a:t>Postes </a:t>
            </a:r>
            <a:r>
              <a:rPr lang="fr-CA" sz="2800" b="1" dirty="0">
                <a:solidFill>
                  <a:srgbClr val="990000"/>
                </a:solidFill>
              </a:rPr>
              <a:t>vacants</a:t>
            </a:r>
          </a:p>
          <a:p>
            <a:pPr marL="520700" lvl="2" indent="-342900">
              <a:defRPr/>
            </a:pPr>
            <a:r>
              <a:rPr lang="fr-CA" sz="2600" dirty="0">
                <a:solidFill>
                  <a:srgbClr val="000066"/>
                </a:solidFill>
              </a:rPr>
              <a:t>3 au Québec</a:t>
            </a:r>
          </a:p>
          <a:p>
            <a:pPr marL="520700" lvl="2" indent="-342900">
              <a:defRPr/>
            </a:pPr>
            <a:endParaRPr lang="en-CA" altLang="fr-FR" sz="2600" dirty="0">
              <a:solidFill>
                <a:srgbClr val="000066"/>
              </a:solidFill>
            </a:endParaRPr>
          </a:p>
          <a:p>
            <a:pPr marL="520700" lvl="2" indent="-342900">
              <a:defRPr/>
            </a:pPr>
            <a:r>
              <a:rPr lang="fr-CA" sz="2600" dirty="0">
                <a:solidFill>
                  <a:srgbClr val="000066"/>
                </a:solidFill>
              </a:rPr>
              <a:t>1 en Ontario </a:t>
            </a:r>
          </a:p>
          <a:p>
            <a:pPr marL="520700" lvl="2" indent="-342900">
              <a:defRPr/>
            </a:pPr>
            <a:endParaRPr lang="en-CA" altLang="fr-FR" sz="2600" dirty="0">
              <a:solidFill>
                <a:srgbClr val="000066"/>
              </a:solidFill>
            </a:endParaRPr>
          </a:p>
          <a:p>
            <a:pPr marL="520700" lvl="2" indent="-342900">
              <a:defRPr/>
            </a:pPr>
            <a:r>
              <a:rPr lang="fr-CA" sz="2600" dirty="0">
                <a:solidFill>
                  <a:srgbClr val="000066"/>
                </a:solidFill>
              </a:rPr>
              <a:t>Les </a:t>
            </a:r>
            <a:r>
              <a:rPr lang="fr-CA" sz="2600" dirty="0" smtClean="0">
                <a:solidFill>
                  <a:srgbClr val="000066"/>
                </a:solidFill>
              </a:rPr>
              <a:t>deux </a:t>
            </a:r>
            <a:r>
              <a:rPr lang="fr-CA" sz="2600" dirty="0">
                <a:solidFill>
                  <a:srgbClr val="000066"/>
                </a:solidFill>
              </a:rPr>
              <a:t>postes créés dans le cadre du budget </a:t>
            </a:r>
            <a:r>
              <a:rPr lang="fr-CA" sz="2600" dirty="0" smtClean="0">
                <a:solidFill>
                  <a:srgbClr val="000066"/>
                </a:solidFill>
              </a:rPr>
              <a:t>2019 et celui créé au budget 2018 </a:t>
            </a:r>
            <a:r>
              <a:rPr lang="fr-CA" sz="2600" dirty="0">
                <a:solidFill>
                  <a:srgbClr val="000066"/>
                </a:solidFill>
              </a:rPr>
              <a:t>seront uniquement pourvus lorsque la Cour pourra en démontrer la nécessité</a:t>
            </a:r>
          </a:p>
          <a:p>
            <a:pPr marL="520700" lvl="2" indent="-342900">
              <a:defRPr/>
            </a:pPr>
            <a:endParaRPr lang="en-CA" altLang="fr-FR" sz="2800" b="1" dirty="0">
              <a:solidFill>
                <a:srgbClr val="000066"/>
              </a:solidFill>
            </a:endParaRPr>
          </a:p>
          <a:p>
            <a:pPr marL="177800" lvl="2" indent="0">
              <a:buNone/>
              <a:defRPr/>
            </a:pPr>
            <a:endParaRPr lang="en-CA" altLang="fr-FR" b="1" dirty="0">
              <a:solidFill>
                <a:srgbClr val="000066"/>
              </a:solidFill>
            </a:endParaRPr>
          </a:p>
          <a:p>
            <a:pPr marL="520700" lvl="2" indent="-342900">
              <a:defRPr/>
            </a:pPr>
            <a:endParaRPr lang="en-CA" altLang="fr-FR" b="1" dirty="0">
              <a:solidFill>
                <a:srgbClr val="000066"/>
              </a:solidFill>
            </a:endParaRP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CA" altLang="fr-FR" sz="1200" b="1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fr-FR" sz="1200" b="1" dirty="0"/>
          </a:p>
        </p:txBody>
      </p:sp>
      <p:pic>
        <p:nvPicPr>
          <p:cNvPr id="5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2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99866" y="1033463"/>
            <a:ext cx="8592267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beaucoup</a:t>
            </a: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52526"/>
            <a:ext cx="8807450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 : première communication (13 mars)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sz="1000" b="1" dirty="0">
              <a:solidFill>
                <a:srgbClr val="A50021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Annonce </a:t>
            </a: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mesures provisoires pour trouver le point d’équilibre entre deux priorités :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CA" alt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santé et la sécurité des parties aux procédures à la Cour, de leurs avocats, du public, des employés et des membres de la </a:t>
            </a:r>
            <a:r>
              <a:rPr lang="fr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</a:t>
            </a:r>
            <a:endParaRPr lang="fr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fr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L’accessibilité pour les Canadiens qui souhaitent aller de l’avant dans la résolution de leurs litiges </a:t>
            </a:r>
            <a:r>
              <a:rPr lang="fr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judiciaires</a:t>
            </a:r>
            <a:endParaRPr lang="fr-CA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altLang="en-US" sz="24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L’équilibre optimal entre ces deux priorités continue de guider l’approche de la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97543"/>
            <a:ext cx="8807450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b="1" dirty="0">
              <a:solidFill>
                <a:srgbClr val="A50021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 : mises à jour du 17 mars </a:t>
            </a:r>
            <a:endParaRPr lang="fr-CA" b="1" dirty="0" smtClean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 </a:t>
            </a: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septembre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comité de liaison entre la magistrature et le barreau a fourni des commentaires précieux pour chacune des directives sur la procédure et ordonnances mises à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rapidité d’exécution a été particulièrement </a:t>
            </a:r>
            <a:r>
              <a:rPr lang="fr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appréciée </a:t>
            </a:r>
            <a:endParaRPr lang="fr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y a eu plusieurs prolongations de la période de suspension jusqu’à la réouverture des installations en </a:t>
            </a:r>
            <a:r>
              <a:rPr lang="fr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juillet</a:t>
            </a:r>
            <a:endParaRPr lang="fr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Diverses pratiques administratives ont été adoptées pour faciliter le déroulement des audiences, les étapes procédurales, etc.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3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4" y="1228726"/>
            <a:ext cx="8807451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b="1" dirty="0">
              <a:solidFill>
                <a:srgbClr val="A50021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sz="3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 : les pratiques </a:t>
            </a:r>
            <a:r>
              <a:rPr lang="fr-CA" sz="30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sz="3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0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fr-CA" sz="3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poursuivent (1)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Malgré la fin de la période de suspension, la plupart des pratiques administratives énoncées dans les différentes directives antérieures sur la procédure liées à la </a:t>
            </a:r>
            <a:r>
              <a:rPr lang="fr-CA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fr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 demeurent en vigueur 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r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 sur la procédure du 8 septembre, paragraphe 6 – référence à divers paragraphes de la </a:t>
            </a:r>
            <a:r>
              <a:rPr lang="fr-CA" sz="2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 consolidée sur la procédure</a:t>
            </a:r>
            <a:r>
              <a:rPr lang="fr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25 juin) :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contrôles judiciaires et les </a:t>
            </a:r>
            <a:r>
              <a:rPr lang="fr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séances </a:t>
            </a:r>
            <a:r>
              <a:rPr lang="fr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générales seront entendus virtuellement – mais la Cour examinera les demandes d’audience en personne, pour ces questions et </a:t>
            </a:r>
            <a:r>
              <a:rPr lang="fr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d’autres</a:t>
            </a:r>
            <a:endParaRPr lang="fr-CA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parties sont encouragées à procéder par voie électronique et à déposer des documents par l’intermédiaire du portail de dépôt </a:t>
            </a:r>
            <a:r>
              <a:rPr lang="fr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électronique</a:t>
            </a:r>
            <a:endParaRPr lang="fr-CA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fr-CA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Sélectionnez le bureau local dans le menu déroulant</a:t>
            </a:r>
          </a:p>
          <a:p>
            <a:pPr lvl="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fr-CA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Envoi de documents confidentiels à l’adresse électronique de l’équipe de gestion de l’instance de la Cour – protection par mot de passe ou transfert électronique de fichiers </a:t>
            </a:r>
            <a:r>
              <a:rPr lang="fr-CA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sécurisé</a:t>
            </a: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0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228726"/>
            <a:ext cx="8807450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b="1" dirty="0">
              <a:solidFill>
                <a:srgbClr val="A50021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 : les pratiques </a:t>
            </a:r>
            <a:r>
              <a:rPr lang="fr-CA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fr-CA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poursuivent (2)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procédures de gestion des instances restent soumises à la discrétion du juge chargé de la gestion de </a:t>
            </a:r>
            <a:r>
              <a:rPr lang="fr-CA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l’instance</a:t>
            </a:r>
            <a:endParaRPr lang="fr-CA" sz="1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audiences virtuelles seront menées sur </a:t>
            </a:r>
            <a:r>
              <a:rPr lang="fr-CA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endParaRPr lang="fr-CA" sz="1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Cour aura besoin de copies électroniques des documents nécessaires à </a:t>
            </a:r>
            <a:r>
              <a:rPr lang="fr-CA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l’audience</a:t>
            </a:r>
            <a:endParaRPr lang="fr-CA" sz="1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 de l’obligation de déposer des copies </a:t>
            </a:r>
            <a:r>
              <a:rPr lang="fr-CA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papier</a:t>
            </a:r>
            <a:endParaRPr lang="fr-CA" sz="1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Numérotation des pages et références précises </a:t>
            </a:r>
            <a:r>
              <a:rPr lang="fr-CA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requises</a:t>
            </a:r>
            <a:endParaRPr lang="fr-CA" sz="1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 de l’obligation de porter une </a:t>
            </a:r>
            <a:r>
              <a:rPr lang="fr-CA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</a:t>
            </a: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236872"/>
            <a:ext cx="8807450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b="1" dirty="0">
              <a:solidFill>
                <a:srgbClr val="A50021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sz="33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 : les pratiques administratives </a:t>
            </a:r>
            <a:endParaRPr lang="fr-CA" sz="3300" b="1" dirty="0" smtClean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CA" sz="33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3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fr-CA" sz="33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poursuivent (3)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21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Consentement présumé à la signification électronique pour les parties qui ont fourni une adresse électronique sur un document déposé (articles 141 et 148 des Règles</a:t>
            </a:r>
            <a:r>
              <a:rPr lang="fr-CA" sz="21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sz="21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21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greffe effectuera la signification à personne de certains actes introductifs d’instance en matière </a:t>
            </a:r>
            <a:r>
              <a:rPr lang="fr-CA" sz="21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d’immigration</a:t>
            </a:r>
            <a:endParaRPr lang="fr-CA" sz="21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21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médias et le grand public peuvent demander des copies électroniques des documents </a:t>
            </a:r>
            <a:r>
              <a:rPr lang="fr-CA" sz="21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publics</a:t>
            </a:r>
            <a:endParaRPr lang="fr-CA" sz="21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21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médias et le grand public peuvent « assister » aux audiences virtuelles – préavis de 2 jours ouvrables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CA" sz="21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présentations d’affidavit à distance – seront acceptées si elles sont conformes aux exigences de la cour supérieure </a:t>
            </a:r>
            <a:r>
              <a:rPr lang="fr-CA" sz="21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provinciale (les </a:t>
            </a:r>
            <a:r>
              <a:rPr lang="fr-CA" sz="21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déposants doivent toutefois avoir prêté serment ou procédé à une affirmation </a:t>
            </a:r>
            <a:r>
              <a:rPr lang="fr-CA" sz="21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solennelle)</a:t>
            </a:r>
            <a:endParaRPr lang="fr-CA" sz="21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fr-CA" sz="19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L’obligation de déposer une version imprimée a été levée le 9 juillet par l’ordonnance relative à la COVID-19 (mise à jour n° 5</a:t>
            </a:r>
            <a:r>
              <a:rPr lang="fr-CA" sz="19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fr-FR" sz="1200" b="1" dirty="0"/>
          </a:p>
        </p:txBody>
      </p:sp>
      <p:pic>
        <p:nvPicPr>
          <p:cNvPr id="7" name="Picture 3" descr="En-tête de la Cour fédérale et ses armoir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0" y="222279"/>
            <a:ext cx="6696000" cy="9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3239</Words>
  <Application>Microsoft Office PowerPoint</Application>
  <PresentationFormat>Widescreen</PresentationFormat>
  <Paragraphs>492</Paragraphs>
  <Slides>46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stratégique 2020-2025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Courts Administration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Crampton, Paul</dc:creator>
  <cp:lastModifiedBy>MacKinnon, Catou</cp:lastModifiedBy>
  <cp:revision>243</cp:revision>
  <cp:lastPrinted>2020-09-11T16:31:00Z</cp:lastPrinted>
  <dcterms:created xsi:type="dcterms:W3CDTF">2020-09-08T16:00:29Z</dcterms:created>
  <dcterms:modified xsi:type="dcterms:W3CDTF">2020-10-16T21:07:09Z</dcterms:modified>
</cp:coreProperties>
</file>